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3"/>
  </p:notesMasterIdLst>
  <p:sldIdLst>
    <p:sldId id="256" r:id="rId2"/>
    <p:sldId id="257" r:id="rId3"/>
    <p:sldId id="381" r:id="rId4"/>
    <p:sldId id="338" r:id="rId5"/>
    <p:sldId id="385" r:id="rId6"/>
    <p:sldId id="387" r:id="rId7"/>
    <p:sldId id="384" r:id="rId8"/>
    <p:sldId id="389" r:id="rId9"/>
    <p:sldId id="388" r:id="rId10"/>
    <p:sldId id="390" r:id="rId11"/>
    <p:sldId id="38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hana Begum" initials="SB" lastIdx="4" clrIdx="0">
    <p:extLst>
      <p:ext uri="{19B8F6BF-5375-455C-9EA6-DF929625EA0E}">
        <p15:presenceInfo xmlns:p15="http://schemas.microsoft.com/office/powerpoint/2012/main" userId="f315cf8a0471622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94671" autoAdjust="0"/>
  </p:normalViewPr>
  <p:slideViewPr>
    <p:cSldViewPr>
      <p:cViewPr varScale="1">
        <p:scale>
          <a:sx n="68" d="100"/>
          <a:sy n="68" d="100"/>
        </p:scale>
        <p:origin x="762" y="60"/>
      </p:cViewPr>
      <p:guideLst>
        <p:guide orient="horz" pos="2160"/>
        <p:guide pos="2880"/>
      </p:guideLst>
    </p:cSldViewPr>
  </p:slideViewPr>
  <p:outlineViewPr>
    <p:cViewPr>
      <p:scale>
        <a:sx n="33" d="100"/>
        <a:sy n="33" d="100"/>
      </p:scale>
      <p:origin x="0" y="362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2-07T15:22:43.809" idx="2">
    <p:pos x="10" y="10"/>
    <p:text>you need to have some of your text in the speaker notes underneath and brief notes on the slides - please refer to assignment guidlines for more detail</p:text>
    <p:extLst>
      <p:ext uri="{C676402C-5697-4E1C-873F-D02D1690AC5C}">
        <p15:threadingInfo xmlns:p15="http://schemas.microsoft.com/office/powerpoint/2012/main" timeZoneBias="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2-07T15:22:19.539" idx="1">
    <p:pos x="4390" y="1709"/>
    <p:text>Add reference for souce of data</p:text>
    <p:extLst>
      <p:ext uri="{C676402C-5697-4E1C-873F-D02D1690AC5C}">
        <p15:threadingInfo xmlns:p15="http://schemas.microsoft.com/office/powerpoint/2012/main" timeZoneBias="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02-07T15:28:43.972" idx="3">
    <p:pos x="10" y="10"/>
    <p:text>you need to have one data source and evaluate this source, see assignment guidelines</p:text>
    <p:extLst>
      <p:ext uri="{C676402C-5697-4E1C-873F-D02D1690AC5C}">
        <p15:threadingInfo xmlns:p15="http://schemas.microsoft.com/office/powerpoint/2012/main" timeZoneBias="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1-02-07T15:30:10.730" idx="4">
    <p:pos x="10" y="10"/>
    <p:text>can you draw some conclusions, from what you ahve read, what do you think the impact of immigration has been for the UK?</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F99627-4E59-4F64-8C59-9D2385793938}" type="datetimeFigureOut">
              <a:rPr lang="en-US" smtClean="0"/>
              <a:t>2/7/2021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003328-E8AC-4D46-97A7-C4BB1D24D4C6}" type="slidenum">
              <a:rPr lang="en-US" smtClean="0"/>
              <a:t>‹#›</a:t>
            </a:fld>
            <a:endParaRPr lang="en-US"/>
          </a:p>
        </p:txBody>
      </p:sp>
    </p:spTree>
    <p:extLst>
      <p:ext uri="{BB962C8B-B14F-4D97-AF65-F5344CB8AC3E}">
        <p14:creationId xmlns:p14="http://schemas.microsoft.com/office/powerpoint/2010/main" val="4059530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1</a:t>
            </a:fld>
            <a:endParaRPr lang="en-US"/>
          </a:p>
        </p:txBody>
      </p:sp>
    </p:spTree>
    <p:extLst>
      <p:ext uri="{BB962C8B-B14F-4D97-AF65-F5344CB8AC3E}">
        <p14:creationId xmlns:p14="http://schemas.microsoft.com/office/powerpoint/2010/main" val="2460585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286F2B23-F86B-4242-9CEB-14E42D15D59E}" type="datetimeFigureOut">
              <a:rPr lang="en-US" smtClean="0"/>
              <a:t>2/7/2021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D95F03A-50EA-4C7D-88D1-D741D27F9A3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6F2B23-F86B-4242-9CEB-14E42D15D59E}"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86F2B23-F86B-4242-9CEB-14E42D15D59E}"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86F2B23-F86B-4242-9CEB-14E42D15D59E}"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86F2B23-F86B-4242-9CEB-14E42D15D59E}" type="datetimeFigureOut">
              <a:rPr lang="en-US" smtClean="0"/>
              <a:t>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286F2B23-F86B-4242-9CEB-14E42D15D59E}" type="datetimeFigureOut">
              <a:rPr lang="en-US" smtClean="0"/>
              <a:t>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6F2B23-F86B-4242-9CEB-14E42D15D59E}" type="datetimeFigureOut">
              <a:rPr lang="en-US" smtClean="0"/>
              <a:t>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86F2B23-F86B-4242-9CEB-14E42D15D59E}"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86F2B23-F86B-4242-9CEB-14E42D15D59E}"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D95F03A-50EA-4C7D-88D1-D741D27F9A34}"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6F2B23-F86B-4242-9CEB-14E42D15D59E}"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6F2B23-F86B-4242-9CEB-14E42D15D59E}"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6F2B23-F86B-4242-9CEB-14E42D15D59E}" type="datetimeFigureOut">
              <a:rPr lang="en-US" smtClean="0"/>
              <a:t>2/7/2021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D95F03A-50EA-4C7D-88D1-D741D27F9A34}"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economicshelp.org/blog/6399/economics/impact-of-immigration-on-uk-economy/#:~:text=Increased%20migration%2C%20will%20also%20affect,of%20immigrants%20willing%20to%20work" TargetMode="External"/><Relationship Id="rId2" Type="http://schemas.openxmlformats.org/officeDocument/2006/relationships/hyperlink" Target="https://assets.publishing.service.gov.uk/government/uploads/system/uploads/attachment_data/file/287287/occ109.pdf" TargetMode="External"/><Relationship Id="rId1" Type="http://schemas.openxmlformats.org/officeDocument/2006/relationships/slideLayout" Target="../slideLayouts/slideLayout2.xml"/><Relationship Id="rId6" Type="http://schemas.openxmlformats.org/officeDocument/2006/relationships/hyperlink" Target="https://cep.lse.ac.uk/pubs/download/brexit05.pdf" TargetMode="External"/><Relationship Id="rId5" Type="http://schemas.openxmlformats.org/officeDocument/2006/relationships/hyperlink" Target="http://eprints.lse.ac.uk/23536/1/Gordon_the_Impact_of_Recent_Immigration_On_The_London_Economy_author.pdf" TargetMode="External"/><Relationship Id="rId4" Type="http://schemas.openxmlformats.org/officeDocument/2006/relationships/hyperlink" Target="https://voxeu.org/article/economic-impacts-immigration-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772400" cy="3810000"/>
          </a:xfrm>
        </p:spPr>
        <p:txBody>
          <a:bodyPr>
            <a:normAutofit/>
          </a:bodyPr>
          <a:lstStyle/>
          <a:p>
            <a:pPr algn="ctr"/>
            <a:r>
              <a:rPr lang="en-US" dirty="0">
                <a:effectLst/>
                <a:latin typeface="Times New Roman" panose="02020603050405020304" pitchFamily="18" charset="0"/>
                <a:cs typeface="Times New Roman" panose="02020603050405020304" pitchFamily="18" charset="0"/>
              </a:rPr>
              <a:t>Topic: </a:t>
            </a:r>
            <a:br>
              <a:rPr lang="en-US" dirty="0">
                <a:effectLst/>
                <a:latin typeface="Times New Roman" panose="02020603050405020304" pitchFamily="18" charset="0"/>
                <a:cs typeface="Times New Roman" panose="02020603050405020304" pitchFamily="18" charset="0"/>
              </a:rPr>
            </a:br>
            <a:r>
              <a:rPr lang="en-US" dirty="0">
                <a:effectLst/>
                <a:latin typeface="Times New Roman" panose="02020603050405020304" pitchFamily="18" charset="0"/>
                <a:cs typeface="Times New Roman" panose="02020603050405020304" pitchFamily="18" charset="0"/>
              </a:rPr>
              <a:t>The impact of immigration on the UK economy.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5886086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23" y="990601"/>
            <a:ext cx="8229600" cy="609599"/>
          </a:xfrm>
        </p:spPr>
        <p:txBody>
          <a:bodyPr>
            <a:normAutofit/>
          </a:bodyPr>
          <a:lstStyle/>
          <a:p>
            <a:pPr algn="ctr"/>
            <a:r>
              <a:rPr lang="en-US" sz="3600" b="1" dirty="0">
                <a:latin typeface="Times New Roman" panose="02020603050405020304" pitchFamily="18" charset="0"/>
                <a:cs typeface="Times New Roman" panose="02020603050405020304" pitchFamily="18" charset="0"/>
              </a:rPr>
              <a:t>Introduction to the Research Topic </a:t>
            </a:r>
            <a:endParaRPr lang="en-US" sz="35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828800"/>
            <a:ext cx="8229600" cy="4297363"/>
          </a:xfrm>
        </p:spPr>
        <p:txBody>
          <a:bodyPr>
            <a:noAutofit/>
          </a:bodyPr>
          <a:lstStyle/>
          <a:p>
            <a:pPr lvl="0"/>
            <a:r>
              <a:rPr lang="en-GB" sz="2300" dirty="0"/>
              <a:t>There has been a steady flow of the immigrants into the United Kingdom (UK)</a:t>
            </a:r>
            <a:endParaRPr lang="en-US" sz="2300" dirty="0"/>
          </a:p>
          <a:p>
            <a:pPr lvl="0"/>
            <a:r>
              <a:rPr lang="en-GB" sz="2300" dirty="0"/>
              <a:t>The net migration has influenced the population, wages, productivity as well as the overall economic growth of the UK. </a:t>
            </a:r>
            <a:endParaRPr lang="en-US" sz="2300" dirty="0"/>
          </a:p>
          <a:p>
            <a:pPr lvl="0"/>
            <a:r>
              <a:rPr lang="en-GB" sz="2300" dirty="0"/>
              <a:t>With the continued growth of the number of migrants joining UK, the economic standing of the UK is being impacted to some extent. </a:t>
            </a:r>
            <a:endParaRPr lang="en-US" sz="2300" dirty="0"/>
          </a:p>
          <a:p>
            <a:pPr lvl="0"/>
            <a:r>
              <a:rPr lang="en-GB" sz="2300" dirty="0"/>
              <a:t>This research will therefore focus on the topic, “The impact of immigration on the UK economy,” with a view to explore the overall impact that the immigration to the UK has had on the economy </a:t>
            </a:r>
            <a:endParaRPr lang="en-US" sz="2300" dirty="0"/>
          </a:p>
          <a:p>
            <a:endParaRPr lang="en-US" sz="2500" dirty="0">
              <a:latin typeface="Times New Roman" pitchFamily="18" charset="0"/>
              <a:cs typeface="Times New Roman" pitchFamily="18" charset="0"/>
            </a:endParaRPr>
          </a:p>
        </p:txBody>
      </p:sp>
    </p:spTree>
    <p:extLst>
      <p:ext uri="{BB962C8B-B14F-4D97-AF65-F5344CB8AC3E}">
        <p14:creationId xmlns:p14="http://schemas.microsoft.com/office/powerpoint/2010/main" val="180111851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0"/>
            <a:r>
              <a:rPr lang="en-GB" sz="2400" dirty="0">
                <a:latin typeface="Times New Roman" panose="02020603050405020304" pitchFamily="18" charset="0"/>
                <a:cs typeface="Times New Roman" panose="02020603050405020304" pitchFamily="18" charset="0"/>
              </a:rPr>
              <a:t>Over the years, the population of UK has continued to increase due to immigration.</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In the year 2016, a total of 588,000 people immigrated into UK with about 9,634 people being granted asylum by March 2017.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For a period of five years, the overall UK population has had a net increase of around 1,000,000 people</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By the year 2011, most of the migrants were known to come from India, China and Pakistan.</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Most of the migrants are between the mid-20s and 30s which is the age group where people are willing to travel in search of work. </a:t>
            </a:r>
            <a:endParaRPr lang="en-US" sz="2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609599"/>
          </a:xfrm>
        </p:spPr>
        <p:txBody>
          <a:bodyPr>
            <a:normAutofit/>
          </a:bodyPr>
          <a:lstStyle/>
          <a:p>
            <a:pPr algn="ctr"/>
            <a:r>
              <a:rPr lang="en-US" sz="3600" b="1" dirty="0">
                <a:latin typeface="Times New Roman" panose="02020603050405020304" pitchFamily="18" charset="0"/>
                <a:cs typeface="Times New Roman" panose="02020603050405020304" pitchFamily="18" charset="0"/>
              </a:rPr>
              <a:t>Background to the Problem </a:t>
            </a:r>
            <a:endParaRPr lang="en-US" sz="3500" b="1" dirty="0">
              <a:latin typeface="Times New Roman" pitchFamily="18" charset="0"/>
              <a:cs typeface="Times New Roman" pitchFamily="18" charset="0"/>
            </a:endParaRPr>
          </a:p>
        </p:txBody>
      </p:sp>
    </p:spTree>
    <p:extLst>
      <p:ext uri="{BB962C8B-B14F-4D97-AF65-F5344CB8AC3E}">
        <p14:creationId xmlns:p14="http://schemas.microsoft.com/office/powerpoint/2010/main" val="14345655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495800"/>
          </a:xfrm>
        </p:spPr>
        <p:txBody>
          <a:bodyPr>
            <a:noAutofit/>
          </a:bodyPr>
          <a:lstStyle/>
          <a:p>
            <a:pPr lvl="0"/>
            <a:r>
              <a:rPr lang="en-GB" sz="2200" dirty="0">
                <a:latin typeface="Times New Roman" panose="02020603050405020304" pitchFamily="18" charset="0"/>
                <a:cs typeface="Times New Roman" panose="02020603050405020304" pitchFamily="18" charset="0"/>
              </a:rPr>
              <a:t>The literature, “Impacts of migration on UK native employment: An analytical review of the evidence</a:t>
            </a:r>
            <a:r>
              <a:rPr lang="en-GB" sz="2200" b="1" dirty="0">
                <a:latin typeface="Times New Roman" panose="02020603050405020304" pitchFamily="18" charset="0"/>
                <a:cs typeface="Times New Roman" panose="02020603050405020304" pitchFamily="18" charset="0"/>
              </a:rPr>
              <a:t>,</a:t>
            </a:r>
            <a:r>
              <a:rPr lang="en-GB" sz="2200" dirty="0">
                <a:latin typeface="Times New Roman" panose="02020603050405020304" pitchFamily="18" charset="0"/>
                <a:cs typeface="Times New Roman" panose="02020603050405020304" pitchFamily="18" charset="0"/>
              </a:rPr>
              <a:t>” is written by Devlin, Bolt, Patel, Harding, and Hussain in the year 2014 through the Department for Business Innovation and Skills.</a:t>
            </a:r>
            <a:endParaRPr lang="en-US" sz="2200" dirty="0">
              <a:latin typeface="Times New Roman" panose="02020603050405020304" pitchFamily="18" charset="0"/>
              <a:cs typeface="Times New Roman" panose="02020603050405020304" pitchFamily="18" charset="0"/>
            </a:endParaRPr>
          </a:p>
          <a:p>
            <a:pPr lvl="0"/>
            <a:r>
              <a:rPr lang="en-GB" sz="2200" dirty="0">
                <a:latin typeface="Times New Roman" panose="02020603050405020304" pitchFamily="18" charset="0"/>
                <a:cs typeface="Times New Roman" panose="02020603050405020304" pitchFamily="18" charset="0"/>
              </a:rPr>
              <a:t>The literature has highlighted the migration trends in the UK where the net migration has been considered to be high (Devlin, Bolt, Patel, Harding, &amp; Hussain, 2014). </a:t>
            </a:r>
            <a:endParaRPr lang="en-US" sz="2200" dirty="0">
              <a:latin typeface="Times New Roman" panose="02020603050405020304" pitchFamily="18" charset="0"/>
              <a:cs typeface="Times New Roman" panose="02020603050405020304" pitchFamily="18" charset="0"/>
            </a:endParaRPr>
          </a:p>
          <a:p>
            <a:pPr lvl="0"/>
            <a:r>
              <a:rPr lang="en-GB" sz="2200" dirty="0">
                <a:latin typeface="Times New Roman" panose="02020603050405020304" pitchFamily="18" charset="0"/>
                <a:cs typeface="Times New Roman" panose="02020603050405020304" pitchFamily="18" charset="0"/>
              </a:rPr>
              <a:t>The literature has also looked into the impact of migration in UK and across the world (Devlin, Bolt, Patel, Harding, &amp; Hussain, 2014). </a:t>
            </a:r>
            <a:endParaRPr lang="en-US" sz="2200" dirty="0">
              <a:latin typeface="Times New Roman" panose="02020603050405020304" pitchFamily="18" charset="0"/>
              <a:cs typeface="Times New Roman" panose="02020603050405020304" pitchFamily="18" charset="0"/>
            </a:endParaRPr>
          </a:p>
          <a:p>
            <a:pPr lvl="0"/>
            <a:r>
              <a:rPr lang="en-GB" sz="2200" dirty="0">
                <a:latin typeface="Times New Roman" panose="02020603050405020304" pitchFamily="18" charset="0"/>
                <a:cs typeface="Times New Roman" panose="02020603050405020304" pitchFamily="18" charset="0"/>
              </a:rPr>
              <a:t>The literature has paid close attention to the long-term and short-term impact of the migration in UK and emerging economic trends and policy changes (Devlin, Bolt, Patel, Harding, &amp; Hussain, 2014). </a:t>
            </a:r>
            <a:endParaRPr lang="en-US" sz="22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609599"/>
          </a:xfrm>
        </p:spPr>
        <p:txBody>
          <a:bodyPr>
            <a:normAutofit/>
          </a:bodyPr>
          <a:lstStyle/>
          <a:p>
            <a:pPr algn="ctr"/>
            <a:r>
              <a:rPr lang="en-US" sz="2800" b="1" dirty="0">
                <a:latin typeface="Times New Roman" panose="02020603050405020304" pitchFamily="18" charset="0"/>
                <a:cs typeface="Times New Roman" panose="02020603050405020304" pitchFamily="18" charset="0"/>
              </a:rPr>
              <a:t>Summary of the literature </a:t>
            </a:r>
            <a:endParaRPr lang="en-US" sz="3000" b="1" dirty="0">
              <a:latin typeface="Times New Roman" pitchFamily="18" charset="0"/>
              <a:cs typeface="Times New Roman" pitchFamily="18" charset="0"/>
            </a:endParaRPr>
          </a:p>
        </p:txBody>
      </p:sp>
    </p:spTree>
    <p:extLst>
      <p:ext uri="{BB962C8B-B14F-4D97-AF65-F5344CB8AC3E}">
        <p14:creationId xmlns:p14="http://schemas.microsoft.com/office/powerpoint/2010/main" val="32750070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57800"/>
          </a:xfrm>
        </p:spPr>
        <p:txBody>
          <a:bodyPr>
            <a:noAutofit/>
          </a:bodyPr>
          <a:lstStyle/>
          <a:p>
            <a:pPr lvl="0"/>
            <a:r>
              <a:rPr lang="en-US" sz="2800" dirty="0">
                <a:latin typeface="Times New Roman" panose="02020603050405020304" pitchFamily="18" charset="0"/>
                <a:cs typeface="Times New Roman" panose="02020603050405020304" pitchFamily="18" charset="0"/>
              </a:rPr>
              <a:t>.</a:t>
            </a:r>
            <a:r>
              <a:rPr lang="en-GB" sz="2800" dirty="0">
                <a:latin typeface="Times New Roman" panose="02020603050405020304" pitchFamily="18" charset="0"/>
                <a:cs typeface="Times New Roman" panose="02020603050405020304" pitchFamily="18" charset="0"/>
              </a:rPr>
              <a:t> The literate source, “Impact of Immigration on UK Economy,” by  </a:t>
            </a:r>
            <a:r>
              <a:rPr lang="en-GB" sz="2800" dirty="0" err="1">
                <a:latin typeface="Times New Roman" panose="02020603050405020304" pitchFamily="18" charset="0"/>
                <a:cs typeface="Times New Roman" panose="02020603050405020304" pitchFamily="18" charset="0"/>
              </a:rPr>
              <a:t>Pettinger</a:t>
            </a:r>
            <a:r>
              <a:rPr lang="en-GB" sz="2800" dirty="0">
                <a:latin typeface="Times New Roman" panose="02020603050405020304" pitchFamily="18" charset="0"/>
                <a:cs typeface="Times New Roman" panose="02020603050405020304" pitchFamily="18" charset="0"/>
              </a:rPr>
              <a:t> written in the year 2019 and published in the Economic Help, contains important information about migration into UK. </a:t>
            </a:r>
            <a:endParaRPr lang="en-US" sz="2800" dirty="0">
              <a:latin typeface="Times New Roman" panose="02020603050405020304" pitchFamily="18" charset="0"/>
              <a:cs typeface="Times New Roman" panose="02020603050405020304" pitchFamily="18" charset="0"/>
            </a:endParaRPr>
          </a:p>
          <a:p>
            <a:pPr lvl="0"/>
            <a:r>
              <a:rPr lang="en-GB" sz="2800" dirty="0">
                <a:latin typeface="Times New Roman" panose="02020603050405020304" pitchFamily="18" charset="0"/>
                <a:cs typeface="Times New Roman" panose="02020603050405020304" pitchFamily="18" charset="0"/>
              </a:rPr>
              <a:t>The author notes that the increase in migration has had an effect on the demand of </a:t>
            </a:r>
            <a:r>
              <a:rPr lang="en-GB" sz="2800" dirty="0" err="1">
                <a:latin typeface="Times New Roman" panose="02020603050405020304" pitchFamily="18" charset="0"/>
                <a:cs typeface="Times New Roman" panose="02020603050405020304" pitchFamily="18" charset="0"/>
              </a:rPr>
              <a:t>labor</a:t>
            </a:r>
            <a:r>
              <a:rPr lang="en-GB" sz="2800" dirty="0">
                <a:latin typeface="Times New Roman" panose="02020603050405020304" pitchFamily="18" charset="0"/>
                <a:cs typeface="Times New Roman" panose="02020603050405020304" pitchFamily="18" charset="0"/>
              </a:rPr>
              <a:t> due to the increased spending with the economy (</a:t>
            </a:r>
            <a:r>
              <a:rPr lang="en-GB" sz="2800" dirty="0" err="1">
                <a:latin typeface="Times New Roman" panose="02020603050405020304" pitchFamily="18" charset="0"/>
                <a:cs typeface="Times New Roman" panose="02020603050405020304" pitchFamily="18" charset="0"/>
              </a:rPr>
              <a:t>Pettinger</a:t>
            </a:r>
            <a:r>
              <a:rPr lang="en-GB" sz="2800" dirty="0">
                <a:latin typeface="Times New Roman" panose="02020603050405020304" pitchFamily="18" charset="0"/>
                <a:cs typeface="Times New Roman" panose="02020603050405020304" pitchFamily="18" charset="0"/>
              </a:rPr>
              <a:t>, 2019).</a:t>
            </a:r>
            <a:endParaRPr lang="en-US" sz="2800" dirty="0">
              <a:latin typeface="Times New Roman" panose="02020603050405020304" pitchFamily="18" charset="0"/>
              <a:cs typeface="Times New Roman" panose="02020603050405020304" pitchFamily="18" charset="0"/>
            </a:endParaRPr>
          </a:p>
          <a:p>
            <a:pPr lvl="0"/>
            <a:r>
              <a:rPr lang="en-GB" sz="2800" dirty="0">
                <a:latin typeface="Times New Roman" panose="02020603050405020304" pitchFamily="18" charset="0"/>
                <a:cs typeface="Times New Roman" panose="02020603050405020304" pitchFamily="18" charset="0"/>
              </a:rPr>
              <a:t>Through the immigration, there is an increase in the amount of </a:t>
            </a:r>
            <a:r>
              <a:rPr lang="en-GB" sz="2800" dirty="0" err="1">
                <a:latin typeface="Times New Roman" panose="02020603050405020304" pitchFamily="18" charset="0"/>
                <a:cs typeface="Times New Roman" panose="02020603050405020304" pitchFamily="18" charset="0"/>
              </a:rPr>
              <a:t>labor</a:t>
            </a:r>
            <a:r>
              <a:rPr lang="en-GB" sz="2800" dirty="0">
                <a:latin typeface="Times New Roman" panose="02020603050405020304" pitchFamily="18" charset="0"/>
                <a:cs typeface="Times New Roman" panose="02020603050405020304" pitchFamily="18" charset="0"/>
              </a:rPr>
              <a:t> supply as well as the overall demand of the </a:t>
            </a:r>
            <a:r>
              <a:rPr lang="en-GB" sz="2800" dirty="0" err="1">
                <a:latin typeface="Times New Roman" panose="02020603050405020304" pitchFamily="18" charset="0"/>
                <a:cs typeface="Times New Roman" panose="02020603050405020304" pitchFamily="18" charset="0"/>
              </a:rPr>
              <a:t>labor</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Pettinger</a:t>
            </a:r>
            <a:r>
              <a:rPr lang="en-GB" sz="2800" dirty="0">
                <a:latin typeface="Times New Roman" panose="02020603050405020304" pitchFamily="18" charset="0"/>
                <a:cs typeface="Times New Roman" panose="02020603050405020304" pitchFamily="18" charset="0"/>
              </a:rPr>
              <a:t>, 2019).</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6133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Autofit/>
          </a:bodyPr>
          <a:lstStyle/>
          <a:p>
            <a:pPr lvl="0"/>
            <a:r>
              <a:rPr lang="en-US" sz="2500" dirty="0">
                <a:latin typeface="Times New Roman" panose="02020603050405020304" pitchFamily="18" charset="0"/>
                <a:cs typeface="Times New Roman" panose="02020603050405020304" pitchFamily="18" charset="0"/>
              </a:rPr>
              <a:t>The literature source, “The Economic Impacts of Immigration to the UK” by </a:t>
            </a:r>
            <a:r>
              <a:rPr lang="en-US" sz="2500" dirty="0" err="1">
                <a:latin typeface="Times New Roman" panose="02020603050405020304" pitchFamily="18" charset="0"/>
                <a:cs typeface="Times New Roman" panose="02020603050405020304" pitchFamily="18" charset="0"/>
              </a:rPr>
              <a:t>Portes</a:t>
            </a:r>
            <a:r>
              <a:rPr lang="en-US" sz="2500" dirty="0">
                <a:latin typeface="Times New Roman" panose="02020603050405020304" pitchFamily="18" charset="0"/>
                <a:cs typeface="Times New Roman" panose="02020603050405020304" pitchFamily="18" charset="0"/>
              </a:rPr>
              <a:t> written in the year 2018 and published in VOX EU contains important information about effects of immigration to UK. </a:t>
            </a:r>
          </a:p>
          <a:p>
            <a:pPr lvl="0"/>
            <a:r>
              <a:rPr lang="en-US" sz="2500" dirty="0">
                <a:latin typeface="Times New Roman" panose="02020603050405020304" pitchFamily="18" charset="0"/>
                <a:cs typeface="Times New Roman" panose="02020603050405020304" pitchFamily="18" charset="0"/>
              </a:rPr>
              <a:t>The literature focused on the public and policy concerns revolving around the immigration and how it is affecting the overall economy of the UK (</a:t>
            </a:r>
            <a:r>
              <a:rPr lang="en-US" sz="2500" dirty="0" err="1">
                <a:latin typeface="Times New Roman" panose="02020603050405020304" pitchFamily="18" charset="0"/>
                <a:cs typeface="Times New Roman" panose="02020603050405020304" pitchFamily="18" charset="0"/>
              </a:rPr>
              <a:t>Portes</a:t>
            </a:r>
            <a:r>
              <a:rPr lang="en-US" sz="2500" dirty="0">
                <a:latin typeface="Times New Roman" panose="02020603050405020304" pitchFamily="18" charset="0"/>
                <a:cs typeface="Times New Roman" panose="02020603050405020304" pitchFamily="18" charset="0"/>
              </a:rPr>
              <a:t>, 2018). </a:t>
            </a:r>
          </a:p>
          <a:p>
            <a:pPr lvl="0"/>
            <a:r>
              <a:rPr lang="en-US" sz="2500" dirty="0">
                <a:latin typeface="Times New Roman" panose="02020603050405020304" pitchFamily="18" charset="0"/>
                <a:cs typeface="Times New Roman" panose="02020603050405020304" pitchFamily="18" charset="0"/>
              </a:rPr>
              <a:t>The literature looks into evidence and conclusion of the impact that migration has had on the overall UK economy and the labor market (</a:t>
            </a:r>
            <a:r>
              <a:rPr lang="en-US" sz="2500" dirty="0" err="1">
                <a:latin typeface="Times New Roman" panose="02020603050405020304" pitchFamily="18" charset="0"/>
                <a:cs typeface="Times New Roman" panose="02020603050405020304" pitchFamily="18" charset="0"/>
              </a:rPr>
              <a:t>Portes</a:t>
            </a:r>
            <a:r>
              <a:rPr lang="en-US" sz="2500" dirty="0">
                <a:latin typeface="Times New Roman" panose="02020603050405020304" pitchFamily="18" charset="0"/>
                <a:cs typeface="Times New Roman" panose="02020603050405020304" pitchFamily="18" charset="0"/>
              </a:rPr>
              <a:t>, 2018). </a:t>
            </a:r>
          </a:p>
          <a:p>
            <a:pPr lvl="0"/>
            <a:r>
              <a:rPr lang="en-US" sz="2500" dirty="0">
                <a:latin typeface="Times New Roman" panose="02020603050405020304" pitchFamily="18" charset="0"/>
                <a:cs typeface="Times New Roman" panose="02020603050405020304" pitchFamily="18" charset="0"/>
              </a:rPr>
              <a:t>The literature further looks into impact of Brexit towards immigration and the economic strength of UK (</a:t>
            </a:r>
            <a:r>
              <a:rPr lang="en-US" sz="2500" dirty="0" err="1">
                <a:latin typeface="Times New Roman" panose="02020603050405020304" pitchFamily="18" charset="0"/>
                <a:cs typeface="Times New Roman" panose="02020603050405020304" pitchFamily="18" charset="0"/>
              </a:rPr>
              <a:t>Portes</a:t>
            </a:r>
            <a:r>
              <a:rPr lang="en-US" sz="2500" dirty="0">
                <a:latin typeface="Times New Roman" panose="02020603050405020304" pitchFamily="18" charset="0"/>
                <a:cs typeface="Times New Roman" panose="02020603050405020304" pitchFamily="18" charset="0"/>
              </a:rPr>
              <a:t>, 2018).</a:t>
            </a:r>
          </a:p>
        </p:txBody>
      </p:sp>
    </p:spTree>
    <p:extLst>
      <p:ext uri="{BB962C8B-B14F-4D97-AF65-F5344CB8AC3E}">
        <p14:creationId xmlns:p14="http://schemas.microsoft.com/office/powerpoint/2010/main" val="6151985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Autofit/>
          </a:bodyPr>
          <a:lstStyle/>
          <a:p>
            <a:pPr lvl="0"/>
            <a:r>
              <a:rPr lang="en-GB" sz="2400" dirty="0">
                <a:latin typeface="Times New Roman" panose="02020603050405020304" pitchFamily="18" charset="0"/>
                <a:cs typeface="Times New Roman" panose="02020603050405020304" pitchFamily="18" charset="0"/>
              </a:rPr>
              <a:t>The literature, “The Impact of Recent Immigration on the London Economy,” by the London School of Economics and Political Science has important insights about immigration and its impact to the UK economy.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literature notes that there has been almost twenty years of quite strong in wards migration leading to a net gain of about 8000 people (The London School of Economics and Political Science, 2017).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author further states that over the years, the population due to immigration has grown to a total of about 2 million people.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immigration growth has been brought about by the elements of asylum seekers and direct immigrants (The London School of Economics and Political Science, 2017).</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16133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Autofit/>
          </a:bodyPr>
          <a:lstStyle/>
          <a:p>
            <a:pPr lvl="0"/>
            <a:r>
              <a:rPr lang="en-GB" sz="2700" dirty="0">
                <a:latin typeface="Times New Roman" panose="02020603050405020304" pitchFamily="18" charset="0"/>
                <a:cs typeface="Times New Roman" panose="02020603050405020304" pitchFamily="18" charset="0"/>
              </a:rPr>
              <a:t>The literature, “Brexit and the Impact of Immigration on the UK,” looks at the recent impact of Brexit and immigration. </a:t>
            </a:r>
            <a:endParaRPr lang="en-US" sz="2700" dirty="0">
              <a:latin typeface="Times New Roman" panose="02020603050405020304" pitchFamily="18" charset="0"/>
              <a:cs typeface="Times New Roman" panose="02020603050405020304" pitchFamily="18" charset="0"/>
            </a:endParaRPr>
          </a:p>
          <a:p>
            <a:pPr lvl="0"/>
            <a:r>
              <a:rPr lang="en-GB" sz="2700" dirty="0">
                <a:latin typeface="Times New Roman" panose="02020603050405020304" pitchFamily="18" charset="0"/>
                <a:cs typeface="Times New Roman" panose="02020603050405020304" pitchFamily="18" charset="0"/>
              </a:rPr>
              <a:t>According to Wadsworth, </a:t>
            </a:r>
            <a:r>
              <a:rPr lang="en-GB" sz="2700" dirty="0" err="1">
                <a:latin typeface="Times New Roman" panose="02020603050405020304" pitchFamily="18" charset="0"/>
                <a:cs typeface="Times New Roman" panose="02020603050405020304" pitchFamily="18" charset="0"/>
              </a:rPr>
              <a:t>Dhingra</a:t>
            </a:r>
            <a:r>
              <a:rPr lang="en-GB" sz="2700" dirty="0">
                <a:latin typeface="Times New Roman" panose="02020603050405020304" pitchFamily="18" charset="0"/>
                <a:cs typeface="Times New Roman" panose="02020603050405020304" pitchFamily="18" charset="0"/>
              </a:rPr>
              <a:t>, </a:t>
            </a:r>
            <a:r>
              <a:rPr lang="en-GB" sz="2700" dirty="0" err="1">
                <a:latin typeface="Times New Roman" panose="02020603050405020304" pitchFamily="18" charset="0"/>
                <a:cs typeface="Times New Roman" panose="02020603050405020304" pitchFamily="18" charset="0"/>
              </a:rPr>
              <a:t>Ottaviano</a:t>
            </a:r>
            <a:r>
              <a:rPr lang="en-GB" sz="2700" dirty="0">
                <a:latin typeface="Times New Roman" panose="02020603050405020304" pitchFamily="18" charset="0"/>
                <a:cs typeface="Times New Roman" panose="02020603050405020304" pitchFamily="18" charset="0"/>
              </a:rPr>
              <a:t> and Van Reenen, the literature notes that the immigrants have tripled since the year 1995 to 2015</a:t>
            </a:r>
            <a:endParaRPr lang="en-US" sz="2700" dirty="0">
              <a:latin typeface="Times New Roman" panose="02020603050405020304" pitchFamily="18" charset="0"/>
              <a:cs typeface="Times New Roman" panose="02020603050405020304" pitchFamily="18" charset="0"/>
            </a:endParaRPr>
          </a:p>
          <a:p>
            <a:pPr lvl="0"/>
            <a:r>
              <a:rPr lang="en-GB" sz="2700" dirty="0">
                <a:latin typeface="Times New Roman" panose="02020603050405020304" pitchFamily="18" charset="0"/>
                <a:cs typeface="Times New Roman" panose="02020603050405020304" pitchFamily="18" charset="0"/>
              </a:rPr>
              <a:t>The literature notes the fact the EU immigrants are highly educated, younger and ready to work hence contributing positively to the economy. </a:t>
            </a:r>
            <a:endParaRPr lang="en-US" sz="2700" dirty="0">
              <a:latin typeface="Times New Roman" panose="02020603050405020304" pitchFamily="18" charset="0"/>
              <a:cs typeface="Times New Roman" panose="02020603050405020304" pitchFamily="18" charset="0"/>
            </a:endParaRPr>
          </a:p>
          <a:p>
            <a:pPr lvl="0"/>
            <a:r>
              <a:rPr lang="en-GB" sz="2700" dirty="0">
                <a:latin typeface="Times New Roman" panose="02020603050405020304" pitchFamily="18" charset="0"/>
                <a:cs typeface="Times New Roman" panose="02020603050405020304" pitchFamily="18" charset="0"/>
              </a:rPr>
              <a:t>The literature also highlights some negative concerns about immigration such as reduced pay for the workers due to competition. </a:t>
            </a: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57599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sz="2400" b="1" dirty="0">
                <a:latin typeface="Times New Roman" panose="02020603050405020304" pitchFamily="18" charset="0"/>
                <a:cs typeface="Times New Roman" panose="02020603050405020304" pitchFamily="18" charset="0"/>
              </a:rPr>
              <a:t>Relevance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information provided by sources with respect to impact of migration in UK is relevant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information has been able to answer question regarding the overall impact of migration to the UK economy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information is well formatted, research and presented in a scientific format presenting all the facts about the topic</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information is also up to date hence providing current facts which are quite essential in making sure that the topic is well researched and facts are relatable with the current situation </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838199"/>
          </a:xfrm>
        </p:spPr>
        <p:txBody>
          <a:bodyPr>
            <a:normAutofit fontScale="90000"/>
          </a:bodyPr>
          <a:lstStyle/>
          <a:p>
            <a:pPr algn="ctr"/>
            <a:r>
              <a:rPr lang="en-US" sz="3200" b="1" dirty="0">
                <a:latin typeface="Times New Roman" panose="02020603050405020304" pitchFamily="18" charset="0"/>
                <a:cs typeface="Times New Roman" panose="02020603050405020304" pitchFamily="18" charset="0"/>
              </a:rPr>
              <a:t>Evaluation of the relevance and reliability of the literature sources </a:t>
            </a:r>
            <a:endParaRPr lang="en-US" sz="3000" b="1" dirty="0">
              <a:latin typeface="Times New Roman" pitchFamily="18" charset="0"/>
              <a:cs typeface="Times New Roman" pitchFamily="18" charset="0"/>
            </a:endParaRPr>
          </a:p>
        </p:txBody>
      </p:sp>
    </p:spTree>
    <p:extLst>
      <p:ext uri="{BB962C8B-B14F-4D97-AF65-F5344CB8AC3E}">
        <p14:creationId xmlns:p14="http://schemas.microsoft.com/office/powerpoint/2010/main" val="34020716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Autofit/>
          </a:bodyPr>
          <a:lstStyle/>
          <a:p>
            <a:pPr marL="0" indent="0">
              <a:buNone/>
            </a:pPr>
            <a:r>
              <a:rPr lang="en-US" b="1" dirty="0">
                <a:latin typeface="Times New Roman" panose="02020603050405020304" pitchFamily="18" charset="0"/>
                <a:cs typeface="Times New Roman" panose="02020603050405020304" pitchFamily="18" charset="0"/>
              </a:rPr>
              <a:t>Reliability</a:t>
            </a:r>
            <a:endParaRPr lang="en-US"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Overall, the sources for the literature are reliable in that owing to the fact that different researchers and even Universities researched to get the information, therefore, the information contained in the literature is correct. </a:t>
            </a:r>
            <a:endParaRPr lang="en-US"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The literature sources are also objective in that they are presenting information that discusses on the impact of the migration to UK. </a:t>
            </a:r>
            <a:endParaRPr lang="en-US"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The literature authors are also considered to be reliable individuals who are qualified in their different professional back ground.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89049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648200"/>
          </a:xfrm>
        </p:spPr>
        <p:txBody>
          <a:bodyPr>
            <a:noAutofit/>
          </a:bodyPr>
          <a:lstStyle/>
          <a:p>
            <a:r>
              <a:rPr lang="en-US" sz="1500" dirty="0">
                <a:latin typeface="Times New Roman" panose="02020603050405020304" pitchFamily="18" charset="0"/>
                <a:cs typeface="Times New Roman" panose="02020603050405020304" pitchFamily="18" charset="0"/>
              </a:rPr>
              <a:t>Devlin C., Bolt O., Patel D., Harding D., &amp; Hussain I. (2014). Impacts of migration on UK native employment: An analytical review of the evidence. </a:t>
            </a:r>
            <a:r>
              <a:rPr lang="en-US" sz="1500" i="1" dirty="0">
                <a:latin typeface="Times New Roman" panose="02020603050405020304" pitchFamily="18" charset="0"/>
                <a:cs typeface="Times New Roman" panose="02020603050405020304" pitchFamily="18" charset="0"/>
              </a:rPr>
              <a:t>Department for Business Innovation and Skills.</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2"/>
              </a:rPr>
              <a:t>https://assets.publishing.service.gov.uk/government/uploads/system/uploads/attachment_data/file/287287/occ109.pdf</a:t>
            </a:r>
            <a:endParaRPr lang="en-US" sz="1500" dirty="0">
              <a:latin typeface="Times New Roman" panose="02020603050405020304" pitchFamily="18" charset="0"/>
              <a:cs typeface="Times New Roman" panose="02020603050405020304" pitchFamily="18" charset="0"/>
            </a:endParaRPr>
          </a:p>
          <a:p>
            <a:r>
              <a:rPr lang="en-US" sz="1500" dirty="0" err="1">
                <a:latin typeface="Times New Roman" panose="02020603050405020304" pitchFamily="18" charset="0"/>
                <a:cs typeface="Times New Roman" panose="02020603050405020304" pitchFamily="18" charset="0"/>
              </a:rPr>
              <a:t>Pettinger</a:t>
            </a:r>
            <a:r>
              <a:rPr lang="en-US" sz="1500" dirty="0">
                <a:latin typeface="Times New Roman" panose="02020603050405020304" pitchFamily="18" charset="0"/>
                <a:cs typeface="Times New Roman" panose="02020603050405020304" pitchFamily="18" charset="0"/>
              </a:rPr>
              <a:t> T. (2019). Impact of Immigration on UK Economy. </a:t>
            </a:r>
            <a:r>
              <a:rPr lang="en-US" sz="1500" i="1" dirty="0">
                <a:latin typeface="Times New Roman" panose="02020603050405020304" pitchFamily="18" charset="0"/>
                <a:cs typeface="Times New Roman" panose="02020603050405020304" pitchFamily="18" charset="0"/>
              </a:rPr>
              <a:t>Economic Help</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3"/>
              </a:rPr>
              <a:t>https://www.economicshelp.org/blog/6399/economics/impact-of-immigration-on-uk-economy/#:~:text=Increased%20migration%2C%20will%20also%20affect,of%20immigrants%20willing%20to%20work</a:t>
            </a:r>
            <a:r>
              <a:rPr lang="en-US" sz="1500" dirty="0">
                <a:latin typeface="Times New Roman" panose="02020603050405020304" pitchFamily="18" charset="0"/>
                <a:cs typeface="Times New Roman" panose="02020603050405020304" pitchFamily="18" charset="0"/>
              </a:rPr>
              <a:t>.</a:t>
            </a:r>
          </a:p>
          <a:p>
            <a:r>
              <a:rPr lang="en-US" sz="1500" dirty="0" err="1">
                <a:latin typeface="Times New Roman" panose="02020603050405020304" pitchFamily="18" charset="0"/>
                <a:cs typeface="Times New Roman" panose="02020603050405020304" pitchFamily="18" charset="0"/>
              </a:rPr>
              <a:t>Portes</a:t>
            </a:r>
            <a:r>
              <a:rPr lang="en-US" sz="1500" dirty="0">
                <a:latin typeface="Times New Roman" panose="02020603050405020304" pitchFamily="18" charset="0"/>
                <a:cs typeface="Times New Roman" panose="02020603050405020304" pitchFamily="18" charset="0"/>
              </a:rPr>
              <a:t> J. (2018). The Economic Impacts of Immigration to the UK. </a:t>
            </a:r>
            <a:r>
              <a:rPr lang="en-US" sz="1500" i="1" dirty="0">
                <a:latin typeface="Times New Roman" panose="02020603050405020304" pitchFamily="18" charset="0"/>
                <a:cs typeface="Times New Roman" panose="02020603050405020304" pitchFamily="18" charset="0"/>
              </a:rPr>
              <a:t>VOX EU</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4"/>
              </a:rPr>
              <a:t>https://voxeu.org/article/economic-impacts-immigration-uk</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The London School of Economics and Political Science (2017). The Impact of Recent Immigration on the London Economy. Retrieved from </a:t>
            </a:r>
            <a:r>
              <a:rPr lang="en-US" sz="1500" u="sng" dirty="0">
                <a:latin typeface="Times New Roman" panose="02020603050405020304" pitchFamily="18" charset="0"/>
                <a:cs typeface="Times New Roman" panose="02020603050405020304" pitchFamily="18" charset="0"/>
                <a:hlinkClick r:id="rId5"/>
              </a:rPr>
              <a:t>http://eprints.lse.ac.uk/23536/1/Gordon_the_Impact_of_Recent_Immigration_On_The_London_Economy_author.pdf</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Wadsworth J., </a:t>
            </a:r>
            <a:r>
              <a:rPr lang="en-US" sz="1500" dirty="0" err="1">
                <a:latin typeface="Times New Roman" panose="02020603050405020304" pitchFamily="18" charset="0"/>
                <a:cs typeface="Times New Roman" panose="02020603050405020304" pitchFamily="18" charset="0"/>
              </a:rPr>
              <a:t>Dhingra</a:t>
            </a:r>
            <a:r>
              <a:rPr lang="en-US" sz="1500" dirty="0">
                <a:latin typeface="Times New Roman" panose="02020603050405020304" pitchFamily="18" charset="0"/>
                <a:cs typeface="Times New Roman" panose="02020603050405020304" pitchFamily="18" charset="0"/>
              </a:rPr>
              <a:t> S., </a:t>
            </a:r>
            <a:r>
              <a:rPr lang="en-US" sz="1500" dirty="0" err="1">
                <a:latin typeface="Times New Roman" panose="02020603050405020304" pitchFamily="18" charset="0"/>
                <a:cs typeface="Times New Roman" panose="02020603050405020304" pitchFamily="18" charset="0"/>
              </a:rPr>
              <a:t>Ottaviano</a:t>
            </a:r>
            <a:r>
              <a:rPr lang="en-US" sz="1500" dirty="0">
                <a:latin typeface="Times New Roman" panose="02020603050405020304" pitchFamily="18" charset="0"/>
                <a:cs typeface="Times New Roman" panose="02020603050405020304" pitchFamily="18" charset="0"/>
              </a:rPr>
              <a:t> G. &amp; Van Reenen V. Brexit and the Impact of Immigration on the UK. </a:t>
            </a:r>
            <a:r>
              <a:rPr lang="en-US" sz="1500" i="1" dirty="0">
                <a:latin typeface="Times New Roman" panose="02020603050405020304" pitchFamily="18" charset="0"/>
                <a:cs typeface="Times New Roman" panose="02020603050405020304" pitchFamily="18" charset="0"/>
              </a:rPr>
              <a:t>Centre for Economic Performance</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6"/>
              </a:rPr>
              <a:t>https://cep.lse.ac.uk/pubs/download/brexit05.pdf</a:t>
            </a:r>
            <a:endParaRPr lang="en-US" sz="1500" dirty="0">
              <a:latin typeface="Times New Roman" panose="02020603050405020304" pitchFamily="18" charset="0"/>
              <a:cs typeface="Times New Roman" panose="02020603050405020304" pitchFamily="18" charset="0"/>
            </a:endParaRPr>
          </a:p>
          <a:p>
            <a:endParaRPr lang="en-US" sz="15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609599"/>
          </a:xfrm>
        </p:spPr>
        <p:txBody>
          <a:bodyPr>
            <a:normAutofit/>
          </a:bodyPr>
          <a:lstStyle/>
          <a:p>
            <a:pPr algn="ctr"/>
            <a:r>
              <a:rPr lang="en-US" sz="3000" b="1" dirty="0">
                <a:latin typeface="Times New Roman" panose="02020603050405020304" pitchFamily="18" charset="0"/>
                <a:cs typeface="Times New Roman" panose="02020603050405020304" pitchFamily="18" charset="0"/>
              </a:rPr>
              <a:t>References </a:t>
            </a:r>
          </a:p>
        </p:txBody>
      </p:sp>
    </p:spTree>
    <p:extLst>
      <p:ext uri="{BB962C8B-B14F-4D97-AF65-F5344CB8AC3E}">
        <p14:creationId xmlns:p14="http://schemas.microsoft.com/office/powerpoint/2010/main" val="5259012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35</TotalTime>
  <Words>1252</Words>
  <Application>Microsoft Office PowerPoint</Application>
  <PresentationFormat>On-screen Show (4:3)</PresentationFormat>
  <Paragraphs>49</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Constantia</vt:lpstr>
      <vt:lpstr>Times New Roman</vt:lpstr>
      <vt:lpstr>Wingdings 2</vt:lpstr>
      <vt:lpstr>Flow</vt:lpstr>
      <vt:lpstr>Topic:  The impact of immigration on the UK economy.</vt:lpstr>
      <vt:lpstr>Introduction to the Research Topic </vt:lpstr>
      <vt:lpstr>Background to the Problem </vt:lpstr>
      <vt:lpstr>Summary of the literature </vt:lpstr>
      <vt:lpstr>PowerPoint Presentation</vt:lpstr>
      <vt:lpstr>PowerPoint Presentation</vt:lpstr>
      <vt:lpstr>PowerPoint Presentation</vt:lpstr>
      <vt:lpstr>PowerPoint Presentation</vt:lpstr>
      <vt:lpstr>Evaluation of the relevance and reliability of the literature sources </vt:lpstr>
      <vt:lpstr>PowerPoint Presentation</vt:lpstr>
      <vt:lpstr>References </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SURGICAL NURSING</dc:title>
  <dc:creator>stano</dc:creator>
  <cp:lastModifiedBy>saman jamshid jamshidy</cp:lastModifiedBy>
  <cp:revision>122</cp:revision>
  <dcterms:created xsi:type="dcterms:W3CDTF">2014-10-14T07:40:29Z</dcterms:created>
  <dcterms:modified xsi:type="dcterms:W3CDTF">2021-02-07T20:36:14Z</dcterms:modified>
</cp:coreProperties>
</file>